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512" r:id="rId2"/>
    <p:sldId id="513" r:id="rId3"/>
    <p:sldId id="515" r:id="rId4"/>
    <p:sldId id="516" r:id="rId5"/>
    <p:sldId id="517" r:id="rId6"/>
    <p:sldId id="521" r:id="rId7"/>
    <p:sldId id="522" r:id="rId8"/>
    <p:sldId id="561" r:id="rId9"/>
    <p:sldId id="551" r:id="rId10"/>
    <p:sldId id="552" r:id="rId11"/>
    <p:sldId id="553" r:id="rId12"/>
    <p:sldId id="529" r:id="rId13"/>
    <p:sldId id="530" r:id="rId14"/>
    <p:sldId id="556" r:id="rId15"/>
    <p:sldId id="558" r:id="rId16"/>
    <p:sldId id="557" r:id="rId17"/>
    <p:sldId id="523" r:id="rId18"/>
    <p:sldId id="540" r:id="rId19"/>
    <p:sldId id="550" r:id="rId20"/>
    <p:sldId id="525" r:id="rId21"/>
    <p:sldId id="541" r:id="rId22"/>
    <p:sldId id="542" r:id="rId23"/>
    <p:sldId id="543" r:id="rId24"/>
    <p:sldId id="544" r:id="rId25"/>
    <p:sldId id="545" r:id="rId26"/>
    <p:sldId id="546" r:id="rId27"/>
    <p:sldId id="547" r:id="rId28"/>
    <p:sldId id="549" r:id="rId29"/>
    <p:sldId id="559" r:id="rId30"/>
    <p:sldId id="528" r:id="rId31"/>
    <p:sldId id="526" r:id="rId32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Wilson" initials="JW" lastIdx="3" clrIdx="0">
    <p:extLst/>
  </p:cmAuthor>
  <p:cmAuthor id="2" name="Su Jin Lee" initials="SJL" lastIdx="1" clrIdx="1">
    <p:extLst>
      <p:ext uri="{19B8F6BF-5375-455C-9EA6-DF929625EA0E}">
        <p15:presenceInfo xmlns:p15="http://schemas.microsoft.com/office/powerpoint/2012/main" userId="Su Jin L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0000"/>
    <a:srgbClr val="FF9900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7101" autoAdjust="0"/>
  </p:normalViewPr>
  <p:slideViewPr>
    <p:cSldViewPr snapToGrid="0" snapToObjects="1">
      <p:cViewPr varScale="1">
        <p:scale>
          <a:sx n="76" d="100"/>
          <a:sy n="76" d="100"/>
        </p:scale>
        <p:origin x="1188" y="54"/>
      </p:cViewPr>
      <p:guideLst>
        <p:guide orient="horz" pos="2160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35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jinlee\Dropbox\Downloads\squarefeet_cust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jinlee\Dropbox\Downloads\bedrooms_cust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0_Data\Parcels_all_based_2010SHP\Table_SPJ_All_LAndus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[squarefeet_cust.xls]SFTotalSqFt!$J$5:$J$6</c:f>
              <c:strCache>
                <c:ptCount val="2"/>
                <c:pt idx="0">
                  <c:v>Under </c:v>
                </c:pt>
                <c:pt idx="1">
                  <c:v>1,400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[squarefeet_cust.xls]SFTotalSqFt!$A$9:$A$24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[squarefeet_cust.xls]SFTotalSqFt!$J$9:$J$24</c:f>
              <c:numCache>
                <c:formatCode>#,##0\ ;\-#,##0\ ;\(\Z\)\ ;@\ </c:formatCode>
                <c:ptCount val="16"/>
                <c:pt idx="0">
                  <c:v>15</c:v>
                </c:pt>
                <c:pt idx="1">
                  <c:v>14</c:v>
                </c:pt>
                <c:pt idx="2">
                  <c:v>13</c:v>
                </c:pt>
                <c:pt idx="3">
                  <c:v>13</c:v>
                </c:pt>
                <c:pt idx="4">
                  <c:v>13</c:v>
                </c:pt>
                <c:pt idx="5">
                  <c:v>12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13</c:v>
                </c:pt>
                <c:pt idx="10">
                  <c:v>13</c:v>
                </c:pt>
                <c:pt idx="11">
                  <c:v>13</c:v>
                </c:pt>
                <c:pt idx="12">
                  <c:v>13</c:v>
                </c:pt>
                <c:pt idx="13">
                  <c:v>11</c:v>
                </c:pt>
                <c:pt idx="14">
                  <c:v>8</c:v>
                </c:pt>
                <c:pt idx="1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76-4FCB-8CE2-45D3A3F014B4}"/>
            </c:ext>
          </c:extLst>
        </c:ser>
        <c:ser>
          <c:idx val="1"/>
          <c:order val="1"/>
          <c:tx>
            <c:strRef>
              <c:f>[squarefeet_cust.xls]SFTotalSqFt!$K$5:$K$6</c:f>
              <c:strCache>
                <c:ptCount val="2"/>
                <c:pt idx="0">
                  <c:v>1,400 to</c:v>
                </c:pt>
                <c:pt idx="1">
                  <c:v>1,799</c:v>
                </c:pt>
              </c:strCache>
            </c:strRef>
          </c:tx>
          <c:spPr>
            <a:ln w="3175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[squarefeet_cust.xls]SFTotalSqFt!$A$9:$A$24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[squarefeet_cust.xls]SFTotalSqFt!$K$9:$K$24</c:f>
              <c:numCache>
                <c:formatCode>#,##0\ ;\-#,##0\ ;\(\Z\)\ ;@\ </c:formatCode>
                <c:ptCount val="16"/>
                <c:pt idx="0">
                  <c:v>22</c:v>
                </c:pt>
                <c:pt idx="1">
                  <c:v>22</c:v>
                </c:pt>
                <c:pt idx="2">
                  <c:v>21</c:v>
                </c:pt>
                <c:pt idx="3">
                  <c:v>21</c:v>
                </c:pt>
                <c:pt idx="4">
                  <c:v>20</c:v>
                </c:pt>
                <c:pt idx="5">
                  <c:v>20</c:v>
                </c:pt>
                <c:pt idx="6">
                  <c:v>19</c:v>
                </c:pt>
                <c:pt idx="7">
                  <c:v>19</c:v>
                </c:pt>
                <c:pt idx="8">
                  <c:v>18</c:v>
                </c:pt>
                <c:pt idx="9">
                  <c:v>18</c:v>
                </c:pt>
                <c:pt idx="10">
                  <c:v>20</c:v>
                </c:pt>
                <c:pt idx="11">
                  <c:v>19</c:v>
                </c:pt>
                <c:pt idx="12">
                  <c:v>19</c:v>
                </c:pt>
                <c:pt idx="13">
                  <c:v>17</c:v>
                </c:pt>
                <c:pt idx="14">
                  <c:v>16</c:v>
                </c:pt>
                <c:pt idx="15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76-4FCB-8CE2-45D3A3F014B4}"/>
            </c:ext>
          </c:extLst>
        </c:ser>
        <c:ser>
          <c:idx val="2"/>
          <c:order val="2"/>
          <c:tx>
            <c:strRef>
              <c:f>[squarefeet_cust.xls]SFTotalSqFt!$L$5:$L$6</c:f>
              <c:strCache>
                <c:ptCount val="2"/>
                <c:pt idx="0">
                  <c:v>1,800 to</c:v>
                </c:pt>
                <c:pt idx="1">
                  <c:v>2,399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[squarefeet_cust.xls]SFTotalSqFt!$A$9:$A$24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[squarefeet_cust.xls]SFTotalSqFt!$L$9:$L$24</c:f>
              <c:numCache>
                <c:formatCode>#,##0\ ;\-#,##0\ ;\(\Z\)\ ;@\ </c:formatCode>
                <c:ptCount val="16"/>
                <c:pt idx="0">
                  <c:v>29</c:v>
                </c:pt>
                <c:pt idx="1">
                  <c:v>29</c:v>
                </c:pt>
                <c:pt idx="2">
                  <c:v>29</c:v>
                </c:pt>
                <c:pt idx="3">
                  <c:v>28</c:v>
                </c:pt>
                <c:pt idx="4">
                  <c:v>29</c:v>
                </c:pt>
                <c:pt idx="5">
                  <c:v>28</c:v>
                </c:pt>
                <c:pt idx="6">
                  <c:v>29</c:v>
                </c:pt>
                <c:pt idx="7">
                  <c:v>27</c:v>
                </c:pt>
                <c:pt idx="8">
                  <c:v>27</c:v>
                </c:pt>
                <c:pt idx="9">
                  <c:v>27</c:v>
                </c:pt>
                <c:pt idx="10">
                  <c:v>27</c:v>
                </c:pt>
                <c:pt idx="11">
                  <c:v>27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76-4FCB-8CE2-45D3A3F014B4}"/>
            </c:ext>
          </c:extLst>
        </c:ser>
        <c:ser>
          <c:idx val="3"/>
          <c:order val="3"/>
          <c:tx>
            <c:strRef>
              <c:f>[squarefeet_cust.xls]SFTotalSqFt!$M$5:$M$6</c:f>
              <c:strCache>
                <c:ptCount val="2"/>
                <c:pt idx="0">
                  <c:v>2,400 to</c:v>
                </c:pt>
                <c:pt idx="1">
                  <c:v>2,999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[squarefeet_cust.xls]SFTotalSqFt!$A$9:$A$24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[squarefeet_cust.xls]SFTotalSqFt!$M$9:$M$24</c:f>
              <c:numCache>
                <c:formatCode>#,##0\ ;\-#,##0\ ;\(\Z\)\ ;@\ </c:formatCode>
                <c:ptCount val="16"/>
                <c:pt idx="0">
                  <c:v>17</c:v>
                </c:pt>
                <c:pt idx="1">
                  <c:v>17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19</c:v>
                </c:pt>
                <c:pt idx="6">
                  <c:v>19</c:v>
                </c:pt>
                <c:pt idx="7">
                  <c:v>20</c:v>
                </c:pt>
                <c:pt idx="8">
                  <c:v>19</c:v>
                </c:pt>
                <c:pt idx="9">
                  <c:v>17</c:v>
                </c:pt>
                <c:pt idx="10">
                  <c:v>17</c:v>
                </c:pt>
                <c:pt idx="11">
                  <c:v>18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76-4FCB-8CE2-45D3A3F014B4}"/>
            </c:ext>
          </c:extLst>
        </c:ser>
        <c:ser>
          <c:idx val="4"/>
          <c:order val="4"/>
          <c:tx>
            <c:strRef>
              <c:f>[squarefeet_cust.xls]SFTotalSqFt!$N$5:$N$6</c:f>
              <c:strCache>
                <c:ptCount val="2"/>
                <c:pt idx="0">
                  <c:v>3,000 to</c:v>
                </c:pt>
                <c:pt idx="1">
                  <c:v>3,999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[squarefeet_cust.xls]SFTotalSqFt!$A$9:$A$24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[squarefeet_cust.xls]SFTotalSqFt!$N$9:$N$24</c:f>
              <c:numCache>
                <c:formatCode>#,##0\ ;\-#,##0\ ;\(\Z\)\ ;@\ </c:formatCode>
                <c:ptCount val="16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14</c:v>
                </c:pt>
                <c:pt idx="6">
                  <c:v>16</c:v>
                </c:pt>
                <c:pt idx="7">
                  <c:v>16</c:v>
                </c:pt>
                <c:pt idx="8">
                  <c:v>17</c:v>
                </c:pt>
                <c:pt idx="9">
                  <c:v>16</c:v>
                </c:pt>
                <c:pt idx="10">
                  <c:v>14</c:v>
                </c:pt>
                <c:pt idx="11">
                  <c:v>15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376-4FCB-8CE2-45D3A3F014B4}"/>
            </c:ext>
          </c:extLst>
        </c:ser>
        <c:ser>
          <c:idx val="5"/>
          <c:order val="5"/>
          <c:tx>
            <c:strRef>
              <c:f>[squarefeet_cust.xls]SFTotalSqFt!$O$5:$O$6</c:f>
              <c:strCache>
                <c:ptCount val="2"/>
                <c:pt idx="0">
                  <c:v>4,000</c:v>
                </c:pt>
                <c:pt idx="1">
                  <c:v>or more</c:v>
                </c:pt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[squarefeet_cust.xls]SFTotalSqFt!$A$9:$A$24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[squarefeet_cust.xls]SFTotalSqFt!$O$9:$O$24</c:f>
              <c:numCache>
                <c:formatCode>#,##0\ ;\-#,##0\ ;\(\Z\)\ ;@\ </c:formatCode>
                <c:ptCount val="16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9</c:v>
                </c:pt>
                <c:pt idx="11">
                  <c:v>7</c:v>
                </c:pt>
                <c:pt idx="12">
                  <c:v>9</c:v>
                </c:pt>
                <c:pt idx="13">
                  <c:v>8</c:v>
                </c:pt>
                <c:pt idx="14">
                  <c:v>10</c:v>
                </c:pt>
                <c:pt idx="15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376-4FCB-8CE2-45D3A3F014B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43814672"/>
        <c:axId val="1343820496"/>
      </c:lineChart>
      <c:catAx>
        <c:axId val="134381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20496"/>
        <c:crosses val="autoZero"/>
        <c:auto val="1"/>
        <c:lblAlgn val="ctr"/>
        <c:lblOffset val="100"/>
        <c:tickLblSkip val="5"/>
        <c:noMultiLvlLbl val="0"/>
      </c:catAx>
      <c:valAx>
        <c:axId val="1343820496"/>
        <c:scaling>
          <c:orientation val="minMax"/>
          <c:max val="30"/>
          <c:min val="4.8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;\-#,##0\ ;\(\Z\)\ ;@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1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421878262996974"/>
          <c:w val="0.99858596982616199"/>
          <c:h val="0.13721297505885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[bedrooms_cust.xls]SFTotalBeds!$G$5:$G$6</c:f>
              <c:strCache>
                <c:ptCount val="2"/>
                <c:pt idx="0">
                  <c:v>2 bedrooms</c:v>
                </c:pt>
                <c:pt idx="1">
                  <c:v>   or less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[bedrooms_cust.xls]SFTotalBeds!$A$9:$A$50</c:f>
              <c:numCache>
                <c:formatCode>General</c:formatCode>
                <c:ptCount val="42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</c:numCache>
            </c:numRef>
          </c:cat>
          <c:val>
            <c:numRef>
              <c:f>[bedrooms_cust.xls]SFTotalBeds!$G$8:$G$50</c:f>
              <c:numCache>
                <c:formatCode>#,##0\ ;\-#,##0\ ;\(\Z\)\ ;@\ </c:formatCode>
                <c:ptCount val="43"/>
                <c:pt idx="1">
                  <c:v>12</c:v>
                </c:pt>
                <c:pt idx="2">
                  <c:v>13</c:v>
                </c:pt>
                <c:pt idx="3">
                  <c:v>14</c:v>
                </c:pt>
                <c:pt idx="4">
                  <c:v>12</c:v>
                </c:pt>
                <c:pt idx="5">
                  <c:v>11</c:v>
                </c:pt>
                <c:pt idx="6">
                  <c:v>12</c:v>
                </c:pt>
                <c:pt idx="7">
                  <c:v>14</c:v>
                </c:pt>
                <c:pt idx="8">
                  <c:v>17</c:v>
                </c:pt>
                <c:pt idx="9">
                  <c:v>21</c:v>
                </c:pt>
                <c:pt idx="10">
                  <c:v>24</c:v>
                </c:pt>
                <c:pt idx="11">
                  <c:v>24</c:v>
                </c:pt>
                <c:pt idx="12">
                  <c:v>24</c:v>
                </c:pt>
                <c:pt idx="13">
                  <c:v>25</c:v>
                </c:pt>
                <c:pt idx="14">
                  <c:v>21</c:v>
                </c:pt>
                <c:pt idx="15">
                  <c:v>19</c:v>
                </c:pt>
                <c:pt idx="16">
                  <c:v>17</c:v>
                </c:pt>
                <c:pt idx="17">
                  <c:v>15</c:v>
                </c:pt>
                <c:pt idx="18">
                  <c:v>15</c:v>
                </c:pt>
                <c:pt idx="19">
                  <c:v>14</c:v>
                </c:pt>
                <c:pt idx="20">
                  <c:v>12</c:v>
                </c:pt>
                <c:pt idx="21">
                  <c:v>12</c:v>
                </c:pt>
                <c:pt idx="22">
                  <c:v>12</c:v>
                </c:pt>
                <c:pt idx="23">
                  <c:v>13</c:v>
                </c:pt>
                <c:pt idx="24">
                  <c:v>13</c:v>
                </c:pt>
                <c:pt idx="25">
                  <c:v>13</c:v>
                </c:pt>
                <c:pt idx="26">
                  <c:v>12</c:v>
                </c:pt>
                <c:pt idx="27">
                  <c:v>12</c:v>
                </c:pt>
                <c:pt idx="28">
                  <c:v>11</c:v>
                </c:pt>
                <c:pt idx="29">
                  <c:v>11</c:v>
                </c:pt>
                <c:pt idx="30">
                  <c:v>11</c:v>
                </c:pt>
                <c:pt idx="31">
                  <c:v>12</c:v>
                </c:pt>
                <c:pt idx="32">
                  <c:v>11</c:v>
                </c:pt>
                <c:pt idx="33">
                  <c:v>12</c:v>
                </c:pt>
                <c:pt idx="34">
                  <c:v>12</c:v>
                </c:pt>
                <c:pt idx="35">
                  <c:v>12</c:v>
                </c:pt>
                <c:pt idx="36">
                  <c:v>14</c:v>
                </c:pt>
                <c:pt idx="37">
                  <c:v>13</c:v>
                </c:pt>
                <c:pt idx="38">
                  <c:v>13</c:v>
                </c:pt>
                <c:pt idx="39">
                  <c:v>13</c:v>
                </c:pt>
                <c:pt idx="40">
                  <c:v>13</c:v>
                </c:pt>
                <c:pt idx="41">
                  <c:v>10</c:v>
                </c:pt>
                <c:pt idx="4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0A-4F72-8055-FB972C74B0C0}"/>
            </c:ext>
          </c:extLst>
        </c:ser>
        <c:ser>
          <c:idx val="1"/>
          <c:order val="1"/>
          <c:tx>
            <c:strRef>
              <c:f>[bedrooms_cust.xls]SFTotalBeds!$H$6</c:f>
              <c:strCache>
                <c:ptCount val="1"/>
                <c:pt idx="0">
                  <c:v>3 bedrooms</c:v>
                </c:pt>
              </c:strCache>
            </c:strRef>
          </c:tx>
          <c:spPr>
            <a:ln w="31750" cap="rnd">
              <a:solidFill>
                <a:schemeClr val="accent3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[bedrooms_cust.xls]SFTotalBeds!$A$9:$A$50</c:f>
              <c:numCache>
                <c:formatCode>General</c:formatCode>
                <c:ptCount val="42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</c:numCache>
            </c:numRef>
          </c:cat>
          <c:val>
            <c:numRef>
              <c:f>[bedrooms_cust.xls]SFTotalBeds!$H$8:$H$50</c:f>
              <c:numCache>
                <c:formatCode>#,##0\ ;\-#,##0\ ;\(\Z\)\ ;@\ </c:formatCode>
                <c:ptCount val="43"/>
                <c:pt idx="1">
                  <c:v>64</c:v>
                </c:pt>
                <c:pt idx="2">
                  <c:v>64</c:v>
                </c:pt>
                <c:pt idx="3">
                  <c:v>65</c:v>
                </c:pt>
                <c:pt idx="4">
                  <c:v>65</c:v>
                </c:pt>
                <c:pt idx="5">
                  <c:v>66</c:v>
                </c:pt>
                <c:pt idx="6">
                  <c:v>64</c:v>
                </c:pt>
                <c:pt idx="7">
                  <c:v>64</c:v>
                </c:pt>
                <c:pt idx="8">
                  <c:v>63</c:v>
                </c:pt>
                <c:pt idx="9">
                  <c:v>60</c:v>
                </c:pt>
                <c:pt idx="10">
                  <c:v>58</c:v>
                </c:pt>
                <c:pt idx="11">
                  <c:v>59</c:v>
                </c:pt>
                <c:pt idx="12">
                  <c:v>58</c:v>
                </c:pt>
                <c:pt idx="13">
                  <c:v>57</c:v>
                </c:pt>
                <c:pt idx="14">
                  <c:v>59</c:v>
                </c:pt>
                <c:pt idx="15">
                  <c:v>58</c:v>
                </c:pt>
                <c:pt idx="16">
                  <c:v>57</c:v>
                </c:pt>
                <c:pt idx="17">
                  <c:v>57</c:v>
                </c:pt>
                <c:pt idx="18">
                  <c:v>57</c:v>
                </c:pt>
                <c:pt idx="19">
                  <c:v>59</c:v>
                </c:pt>
                <c:pt idx="20">
                  <c:v>59</c:v>
                </c:pt>
                <c:pt idx="21">
                  <c:v>58</c:v>
                </c:pt>
                <c:pt idx="22">
                  <c:v>58</c:v>
                </c:pt>
                <c:pt idx="23">
                  <c:v>57</c:v>
                </c:pt>
                <c:pt idx="24">
                  <c:v>56</c:v>
                </c:pt>
                <c:pt idx="25">
                  <c:v>56</c:v>
                </c:pt>
                <c:pt idx="26">
                  <c:v>55</c:v>
                </c:pt>
                <c:pt idx="27">
                  <c:v>54</c:v>
                </c:pt>
                <c:pt idx="28">
                  <c:v>54</c:v>
                </c:pt>
                <c:pt idx="29">
                  <c:v>52</c:v>
                </c:pt>
                <c:pt idx="30">
                  <c:v>52</c:v>
                </c:pt>
                <c:pt idx="31">
                  <c:v>51</c:v>
                </c:pt>
                <c:pt idx="32">
                  <c:v>51</c:v>
                </c:pt>
                <c:pt idx="33">
                  <c:v>49</c:v>
                </c:pt>
                <c:pt idx="34">
                  <c:v>49</c:v>
                </c:pt>
                <c:pt idx="35">
                  <c:v>50</c:v>
                </c:pt>
                <c:pt idx="36">
                  <c:v>50</c:v>
                </c:pt>
                <c:pt idx="37">
                  <c:v>53</c:v>
                </c:pt>
                <c:pt idx="38">
                  <c:v>52</c:v>
                </c:pt>
                <c:pt idx="39">
                  <c:v>48</c:v>
                </c:pt>
                <c:pt idx="40">
                  <c:v>46</c:v>
                </c:pt>
                <c:pt idx="41">
                  <c:v>46</c:v>
                </c:pt>
                <c:pt idx="42">
                  <c:v>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0A-4F72-8055-FB972C74B0C0}"/>
            </c:ext>
          </c:extLst>
        </c:ser>
        <c:ser>
          <c:idx val="2"/>
          <c:order val="2"/>
          <c:tx>
            <c:strRef>
              <c:f>[bedrooms_cust.xls]SFTotalBeds!$I$5:$I$6</c:f>
              <c:strCache>
                <c:ptCount val="2"/>
                <c:pt idx="0">
                  <c:v>4 bedrooms</c:v>
                </c:pt>
                <c:pt idx="1">
                  <c:v>  or more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[bedrooms_cust.xls]SFTotalBeds!$A$9:$A$50</c:f>
              <c:numCache>
                <c:formatCode>General</c:formatCode>
                <c:ptCount val="42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</c:numCache>
            </c:numRef>
          </c:cat>
          <c:val>
            <c:numRef>
              <c:f>[bedrooms_cust.xls]SFTotalBeds!$I$8:$I$50</c:f>
              <c:numCache>
                <c:formatCode>#,##0\ ;\-#,##0\ ;\(\Z\)\ ;@\ </c:formatCode>
                <c:ptCount val="43"/>
                <c:pt idx="1">
                  <c:v>23</c:v>
                </c:pt>
                <c:pt idx="2">
                  <c:v>23</c:v>
                </c:pt>
                <c:pt idx="3">
                  <c:v>21</c:v>
                </c:pt>
                <c:pt idx="4">
                  <c:v>23</c:v>
                </c:pt>
                <c:pt idx="5">
                  <c:v>23</c:v>
                </c:pt>
                <c:pt idx="6">
                  <c:v>24</c:v>
                </c:pt>
                <c:pt idx="7">
                  <c:v>23</c:v>
                </c:pt>
                <c:pt idx="8">
                  <c:v>20</c:v>
                </c:pt>
                <c:pt idx="9">
                  <c:v>20</c:v>
                </c:pt>
                <c:pt idx="10">
                  <c:v>18</c:v>
                </c:pt>
                <c:pt idx="11">
                  <c:v>18</c:v>
                </c:pt>
                <c:pt idx="12">
                  <c:v>18</c:v>
                </c:pt>
                <c:pt idx="13">
                  <c:v>18</c:v>
                </c:pt>
                <c:pt idx="14">
                  <c:v>20</c:v>
                </c:pt>
                <c:pt idx="15">
                  <c:v>23</c:v>
                </c:pt>
                <c:pt idx="16">
                  <c:v>26</c:v>
                </c:pt>
                <c:pt idx="17">
                  <c:v>28</c:v>
                </c:pt>
                <c:pt idx="18">
                  <c:v>29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30</c:v>
                </c:pt>
                <c:pt idx="23">
                  <c:v>30</c:v>
                </c:pt>
                <c:pt idx="24">
                  <c:v>31</c:v>
                </c:pt>
                <c:pt idx="25">
                  <c:v>31</c:v>
                </c:pt>
                <c:pt idx="26">
                  <c:v>33</c:v>
                </c:pt>
                <c:pt idx="27">
                  <c:v>34</c:v>
                </c:pt>
                <c:pt idx="28">
                  <c:v>35</c:v>
                </c:pt>
                <c:pt idx="29">
                  <c:v>37</c:v>
                </c:pt>
                <c:pt idx="30">
                  <c:v>36</c:v>
                </c:pt>
                <c:pt idx="31">
                  <c:v>37</c:v>
                </c:pt>
                <c:pt idx="32">
                  <c:v>37</c:v>
                </c:pt>
                <c:pt idx="33">
                  <c:v>39</c:v>
                </c:pt>
                <c:pt idx="34">
                  <c:v>39</c:v>
                </c:pt>
                <c:pt idx="35">
                  <c:v>38</c:v>
                </c:pt>
                <c:pt idx="36">
                  <c:v>36</c:v>
                </c:pt>
                <c:pt idx="37">
                  <c:v>34</c:v>
                </c:pt>
                <c:pt idx="38">
                  <c:v>35</c:v>
                </c:pt>
                <c:pt idx="39">
                  <c:v>39</c:v>
                </c:pt>
                <c:pt idx="40">
                  <c:v>41</c:v>
                </c:pt>
                <c:pt idx="41">
                  <c:v>44</c:v>
                </c:pt>
                <c:pt idx="42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0A-4F72-8055-FB972C74B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3816336"/>
        <c:axId val="1343812176"/>
      </c:lineChart>
      <c:catAx>
        <c:axId val="134381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12176"/>
        <c:crosses val="autoZero"/>
        <c:auto val="1"/>
        <c:lblAlgn val="ctr"/>
        <c:lblOffset val="100"/>
        <c:tickLblSkip val="5"/>
        <c:noMultiLvlLbl val="0"/>
      </c:catAx>
      <c:valAx>
        <c:axId val="134381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;\-#,##0\ ;\(\Z\)\ ;@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1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lt2">
          <a:hueOff val="0"/>
          <a:satOff val="0"/>
          <a:lumOff val="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253483400726303E-2"/>
          <c:y val="4.405477297043562E-2"/>
          <c:w val="0.88275645813480308"/>
          <c:h val="0.644149782703999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Sheet2!$P$1</c:f>
              <c:strCache>
                <c:ptCount val="1"/>
                <c:pt idx="0">
                  <c:v>Area of single fmail homes (%)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Sheet2!$Q$2:$Q$21</c:f>
              <c:strCache>
                <c:ptCount val="20"/>
                <c:pt idx="0">
                  <c:v>Norwalk</c:v>
                </c:pt>
                <c:pt idx="1">
                  <c:v>Glendale</c:v>
                </c:pt>
                <c:pt idx="2">
                  <c:v>Baldwin Park</c:v>
                </c:pt>
                <c:pt idx="3">
                  <c:v>Pasadena</c:v>
                </c:pt>
                <c:pt idx="4">
                  <c:v>Los Angeles</c:v>
                </c:pt>
                <c:pt idx="5">
                  <c:v>Burbank</c:v>
                </c:pt>
                <c:pt idx="6">
                  <c:v>Downey</c:v>
                </c:pt>
                <c:pt idx="7">
                  <c:v>Alhambra</c:v>
                </c:pt>
                <c:pt idx="8">
                  <c:v>Pomona</c:v>
                </c:pt>
                <c:pt idx="9">
                  <c:v>Long Beach</c:v>
                </c:pt>
                <c:pt idx="10">
                  <c:v>Compton</c:v>
                </c:pt>
                <c:pt idx="11">
                  <c:v>Santa Monica</c:v>
                </c:pt>
                <c:pt idx="12">
                  <c:v>El Monte</c:v>
                </c:pt>
                <c:pt idx="13">
                  <c:v>Inglewood</c:v>
                </c:pt>
                <c:pt idx="14">
                  <c:v>Carson</c:v>
                </c:pt>
                <c:pt idx="15">
                  <c:v>Hawthorne</c:v>
                </c:pt>
                <c:pt idx="16">
                  <c:v>West Covina</c:v>
                </c:pt>
                <c:pt idx="17">
                  <c:v>Whittier</c:v>
                </c:pt>
                <c:pt idx="18">
                  <c:v>Torrance</c:v>
                </c:pt>
                <c:pt idx="19">
                  <c:v>South Gate</c:v>
                </c:pt>
              </c:strCache>
            </c:strRef>
          </c:cat>
          <c:val>
            <c:numRef>
              <c:f>Sheet2!$P$2:$P$21</c:f>
              <c:numCache>
                <c:formatCode>0%</c:formatCode>
                <c:ptCount val="20"/>
                <c:pt idx="0">
                  <c:v>0.71512500000000001</c:v>
                </c:pt>
                <c:pt idx="1">
                  <c:v>0.65595199999999998</c:v>
                </c:pt>
                <c:pt idx="2">
                  <c:v>0.61414199999999997</c:v>
                </c:pt>
                <c:pt idx="3">
                  <c:v>0.61217299999999997</c:v>
                </c:pt>
                <c:pt idx="4">
                  <c:v>0.60197126917183363</c:v>
                </c:pt>
                <c:pt idx="5">
                  <c:v>0.58651799999999998</c:v>
                </c:pt>
                <c:pt idx="6">
                  <c:v>0.55969500000000005</c:v>
                </c:pt>
                <c:pt idx="7">
                  <c:v>0.54387099999999999</c:v>
                </c:pt>
                <c:pt idx="8">
                  <c:v>0.52903100000000003</c:v>
                </c:pt>
                <c:pt idx="9">
                  <c:v>0.51322500000000004</c:v>
                </c:pt>
                <c:pt idx="10">
                  <c:v>0.50333000000000006</c:v>
                </c:pt>
                <c:pt idx="11">
                  <c:v>0.45084099999999999</c:v>
                </c:pt>
                <c:pt idx="12">
                  <c:v>0.42467700000000003</c:v>
                </c:pt>
                <c:pt idx="13">
                  <c:v>0.41496100000000002</c:v>
                </c:pt>
                <c:pt idx="14">
                  <c:v>0.39561299999999999</c:v>
                </c:pt>
                <c:pt idx="15">
                  <c:v>0.36903200000000003</c:v>
                </c:pt>
                <c:pt idx="16">
                  <c:v>0.36255500000000002</c:v>
                </c:pt>
                <c:pt idx="17">
                  <c:v>0.32644400000000001</c:v>
                </c:pt>
                <c:pt idx="18">
                  <c:v>0.17022200000000001</c:v>
                </c:pt>
                <c:pt idx="19">
                  <c:v>0.15645400000000001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86-47F3-B64E-97106256788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630421199"/>
        <c:axId val="630419119"/>
      </c:barChart>
      <c:catAx>
        <c:axId val="63042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cap="none" spc="20" normalizeH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419119"/>
        <c:crosses val="autoZero"/>
        <c:auto val="1"/>
        <c:lblAlgn val="ctr"/>
        <c:lblOffset val="100"/>
        <c:noMultiLvlLbl val="0"/>
      </c:catAx>
      <c:valAx>
        <c:axId val="630419119"/>
        <c:scaling>
          <c:orientation val="minMax"/>
          <c:max val="0.8500000000000000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0000"/>
                    </a:solidFill>
                  </a:rPr>
                  <a:t>% SFN</a:t>
                </a:r>
              </a:p>
            </c:rich>
          </c:tx>
          <c:layout>
            <c:manualLayout>
              <c:xMode val="edge"/>
              <c:yMode val="edge"/>
              <c:x val="1.7990058464470601E-2"/>
              <c:y val="0.724051465015320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600" b="0" i="0" u="none" strike="noStrike" kern="1200" cap="all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42119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7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9A2A7-C4EB-4B68-BD07-DAB51F024AE2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C1964-2B23-4B2C-BE9A-B5C32F8B9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0B9F57-0C4C-554F-AE10-4C20574AD708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B8D4FD-21CF-A04D-B704-E7293BD7F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9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30D937-A665-49DD-85A8-4FF225B97CA5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1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95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75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talk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about housing statistics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rule to select the stratified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random samples is that t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larger of a 1% or 30-home random sample was used to sample homes when the Los Angeles County Office of the Assessor recorded a change in building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square footage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homes at which no change had been recorded, 20 homes were randomly sampled in each city.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as you can see the city of Los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Angeles is big enough to be divided into 15 council districts.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8D4FD-21CF-A04D-B704-E7293BD7FA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87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why we had 19 cities and 15 Los Angeles Council District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 analysis units</a:t>
            </a:r>
            <a:r>
              <a:rPr lang="en-A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were implemented as you saw a map before.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8D4FD-21CF-A04D-B704-E7293BD7FA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11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77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56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52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1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52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6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60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87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37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67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81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46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03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24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30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678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9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87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33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39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33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18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9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16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91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C73180-2244-47DA-A3CB-370D6731F7C0}" type="slidenum">
              <a:rPr lang="en-US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3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64922-232D-46FB-8BAB-F5C65CD6B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7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39780-7CAB-416E-9933-A46CDD23D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5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atial Sciences Institute wordmark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6462798"/>
            <a:ext cx="1841498" cy="300096"/>
          </a:xfrm>
          <a:prstGeom prst="rect">
            <a:avLst/>
          </a:prstGeom>
        </p:spPr>
      </p:pic>
      <p:pic>
        <p:nvPicPr>
          <p:cNvPr id="3" name="Picture 2" descr="USC-Dornsife-Cardinal-Black-on-White-RGB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5948775"/>
            <a:ext cx="2470149" cy="81515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0" y="5778500"/>
            <a:ext cx="9144000" cy="508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mall Use Shield_GoldOnTrans.eps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01027" y="238127"/>
            <a:ext cx="748239" cy="7482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ctrTitle"/>
          </p:nvPr>
        </p:nvSpPr>
        <p:spPr>
          <a:xfrm>
            <a:off x="284356" y="462456"/>
            <a:ext cx="8631044" cy="2314244"/>
          </a:xfrm>
        </p:spPr>
        <p:txBody>
          <a:bodyPr anchor="t"/>
          <a:lstStyle/>
          <a:p>
            <a:r>
              <a:rPr lang="en-AU" sz="3600" dirty="0"/>
              <a:t>Effects of increased home size on </a:t>
            </a:r>
            <a:r>
              <a:rPr lang="en-AU" sz="3600" dirty="0" smtClean="0"/>
              <a:t>the green </a:t>
            </a:r>
            <a:r>
              <a:rPr lang="en-AU" sz="3600" dirty="0"/>
              <a:t>cover in Los Angeles County’s single-family </a:t>
            </a:r>
            <a:r>
              <a:rPr lang="en-US" sz="3600" dirty="0" smtClean="0"/>
              <a:t>neighborhoods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 smtClean="0"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7379"/>
            <a:ext cx="8458200" cy="3997717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</a:rPr>
              <a:t>Su Jin Lee</a:t>
            </a:r>
            <a:r>
              <a:rPr lang="en-GB" sz="1800" baseline="30000" dirty="0">
                <a:solidFill>
                  <a:srgbClr val="000000"/>
                </a:solidFill>
              </a:rPr>
              <a:t>1</a:t>
            </a:r>
            <a:r>
              <a:rPr lang="en-GB" sz="1800" dirty="0">
                <a:solidFill>
                  <a:srgbClr val="000000"/>
                </a:solidFill>
              </a:rPr>
              <a:t>, Travis Longcore</a:t>
            </a:r>
            <a:r>
              <a:rPr lang="en-GB" sz="1800" baseline="30000" dirty="0">
                <a:solidFill>
                  <a:srgbClr val="000000"/>
                </a:solidFill>
              </a:rPr>
              <a:t>1,2</a:t>
            </a:r>
            <a:r>
              <a:rPr lang="en-GB" sz="1800" dirty="0">
                <a:solidFill>
                  <a:srgbClr val="000000"/>
                </a:solidFill>
              </a:rPr>
              <a:t>, Catherine Rich</a:t>
            </a:r>
            <a:r>
              <a:rPr lang="en-GB" sz="1800" baseline="30000" dirty="0">
                <a:solidFill>
                  <a:srgbClr val="000000"/>
                </a:solidFill>
              </a:rPr>
              <a:t>3</a:t>
            </a:r>
            <a:r>
              <a:rPr lang="en-GB" sz="1800" dirty="0">
                <a:solidFill>
                  <a:srgbClr val="000000"/>
                </a:solidFill>
              </a:rPr>
              <a:t>, and John Wilson</a:t>
            </a:r>
            <a:r>
              <a:rPr lang="en-GB" sz="1800" baseline="30000" dirty="0">
                <a:solidFill>
                  <a:srgbClr val="000000"/>
                </a:solidFill>
              </a:rPr>
              <a:t>1  </a:t>
            </a:r>
            <a:endParaRPr lang="en-GB" sz="1800" baseline="30000" dirty="0" smtClean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r>
              <a:rPr lang="en-GB" sz="1800" baseline="30000" dirty="0">
                <a:solidFill>
                  <a:srgbClr val="990000"/>
                </a:solidFill>
              </a:rPr>
              <a:t>1</a:t>
            </a:r>
            <a:r>
              <a:rPr lang="en-GB" sz="1800" dirty="0">
                <a:solidFill>
                  <a:srgbClr val="990000"/>
                </a:solidFill>
              </a:rPr>
              <a:t>Spatial Sciences Institute, University of Southern </a:t>
            </a:r>
            <a:r>
              <a:rPr lang="en-GB" sz="1800" dirty="0" smtClean="0">
                <a:solidFill>
                  <a:srgbClr val="990000"/>
                </a:solidFill>
              </a:rPr>
              <a:t>California</a:t>
            </a:r>
          </a:p>
          <a:p>
            <a:r>
              <a:rPr lang="en-GB" sz="1800" baseline="30000" dirty="0" smtClean="0">
                <a:solidFill>
                  <a:srgbClr val="990000"/>
                </a:solidFill>
              </a:rPr>
              <a:t>2 </a:t>
            </a:r>
            <a:r>
              <a:rPr lang="en-GB" sz="1800" dirty="0">
                <a:solidFill>
                  <a:srgbClr val="990000"/>
                </a:solidFill>
              </a:rPr>
              <a:t>School of Architecture, University of Southern </a:t>
            </a:r>
            <a:r>
              <a:rPr lang="en-GB" sz="1800" dirty="0" smtClean="0">
                <a:solidFill>
                  <a:srgbClr val="990000"/>
                </a:solidFill>
              </a:rPr>
              <a:t>California</a:t>
            </a:r>
            <a:endParaRPr lang="en-US" sz="1800" dirty="0">
              <a:solidFill>
                <a:srgbClr val="990000"/>
              </a:solidFill>
            </a:endParaRPr>
          </a:p>
          <a:p>
            <a:r>
              <a:rPr lang="en-GB" sz="1800" baseline="30000" dirty="0">
                <a:solidFill>
                  <a:srgbClr val="990000"/>
                </a:solidFill>
              </a:rPr>
              <a:t>3</a:t>
            </a:r>
            <a:r>
              <a:rPr lang="en-GB" sz="1800" dirty="0">
                <a:solidFill>
                  <a:srgbClr val="990000"/>
                </a:solidFill>
              </a:rPr>
              <a:t> The Urban Wildlands Group, Los Angeles, CA</a:t>
            </a:r>
            <a:endParaRPr lang="en-US" sz="1800" dirty="0">
              <a:solidFill>
                <a:srgbClr val="990000"/>
              </a:solidFill>
            </a:endParaRPr>
          </a:p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800" dirty="0" smtClean="0">
              <a:solidFill>
                <a:srgbClr val="990000"/>
              </a:solidFill>
              <a:cs typeface="Arial" panose="020B0604020202020204" pitchFamily="34" charset="0"/>
            </a:endParaRPr>
          </a:p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dirty="0" smtClean="0">
                <a:solidFill>
                  <a:srgbClr val="990000"/>
                </a:solidFill>
                <a:cs typeface="Arial" panose="020B0604020202020204" pitchFamily="34" charset="0"/>
              </a:rPr>
              <a:t>The Huntington, San Marino, CA </a:t>
            </a:r>
          </a:p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800" dirty="0">
              <a:solidFill>
                <a:srgbClr val="990000"/>
              </a:solidFill>
              <a:cs typeface="Arial" panose="020B0604020202020204" pitchFamily="34" charset="0"/>
            </a:endParaRPr>
          </a:p>
          <a:p>
            <a:pPr lvl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800" dirty="0" smtClean="0">
                <a:solidFill>
                  <a:srgbClr val="990000"/>
                </a:solidFill>
                <a:cs typeface="Arial" panose="020B0604020202020204" pitchFamily="34" charset="0"/>
              </a:rPr>
              <a:t>January 17, 2019</a:t>
            </a:r>
            <a:endParaRPr lang="en-US" sz="1800" dirty="0">
              <a:solidFill>
                <a:srgbClr val="990000"/>
              </a:solidFill>
              <a:cs typeface="Arial" panose="020B0604020202020204" pitchFamily="34" charset="0"/>
            </a:endParaRPr>
          </a:p>
          <a:p>
            <a:pPr eaLnBrk="1" hangingPunct="1"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800" dirty="0" smtClean="0">
              <a:solidFill>
                <a:srgbClr val="990000"/>
              </a:solidFill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86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Methods | </a:t>
            </a:r>
            <a:fld id="{8E864922-232D-46FB-8BAB-F5C65CD6BDBA}" type="slidenum">
              <a:rPr lang="en-US" smtClean="0"/>
              <a:pPr algn="r"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1" y="-95199"/>
            <a:ext cx="5372926" cy="6953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296" y="1195688"/>
            <a:ext cx="39426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20 largest 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1060 samples (Building addition)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680 samples (No building addition)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Measured </a:t>
            </a:r>
            <a:r>
              <a:rPr lang="en-US" sz="2400" dirty="0" smtClean="0">
                <a:cs typeface="Times New Roman" pitchFamily="18" charset="0"/>
              </a:rPr>
              <a:t>land covers in </a:t>
            </a:r>
            <a:r>
              <a:rPr lang="en-US" sz="2400" dirty="0">
                <a:cs typeface="Times New Roman" pitchFamily="18" charset="0"/>
              </a:rPr>
              <a:t>2000 and 2008 aerial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smtClean="0">
                <a:latin typeface="+mj-lt"/>
                <a:cs typeface="Arial" panose="020B0604020202020204" pitchFamily="34" charset="0"/>
              </a:rPr>
              <a:t>Research 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Design 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9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Method | </a:t>
            </a:r>
            <a:fld id="{8E864922-232D-46FB-8BAB-F5C65CD6BDBA}" type="slidenum">
              <a:rPr lang="en-US" smtClean="0"/>
              <a:pPr algn="r">
                <a:defRPr/>
              </a:pPr>
              <a:t>11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Sample of Measured Land Cover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693" y="1306222"/>
            <a:ext cx="8899450" cy="4239492"/>
            <a:chOff x="95693" y="1412551"/>
            <a:chExt cx="8899450" cy="42394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7"/>
            <a:stretch/>
          </p:blipFill>
          <p:spPr>
            <a:xfrm>
              <a:off x="3976576" y="1412552"/>
              <a:ext cx="5018567" cy="42394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6" r="8915"/>
            <a:stretch/>
          </p:blipFill>
          <p:spPr>
            <a:xfrm>
              <a:off x="95693" y="1412551"/>
              <a:ext cx="4476307" cy="4239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5014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"/>
            <a:ext cx="9144000" cy="73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Housing Statistics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3789" y="645468"/>
          <a:ext cx="9009528" cy="6200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4282">
                  <a:extLst>
                    <a:ext uri="{9D8B030D-6E8A-4147-A177-3AD203B41FA5}">
                      <a16:colId xmlns:a16="http://schemas.microsoft.com/office/drawing/2014/main" val="1420709781"/>
                    </a:ext>
                  </a:extLst>
                </a:gridCol>
                <a:gridCol w="1324106">
                  <a:extLst>
                    <a:ext uri="{9D8B030D-6E8A-4147-A177-3AD203B41FA5}">
                      <a16:colId xmlns:a16="http://schemas.microsoft.com/office/drawing/2014/main" val="1535860113"/>
                    </a:ext>
                  </a:extLst>
                </a:gridCol>
                <a:gridCol w="1819208">
                  <a:extLst>
                    <a:ext uri="{9D8B030D-6E8A-4147-A177-3AD203B41FA5}">
                      <a16:colId xmlns:a16="http://schemas.microsoft.com/office/drawing/2014/main" val="2313277609"/>
                    </a:ext>
                  </a:extLst>
                </a:gridCol>
                <a:gridCol w="1404884">
                  <a:extLst>
                    <a:ext uri="{9D8B030D-6E8A-4147-A177-3AD203B41FA5}">
                      <a16:colId xmlns:a16="http://schemas.microsoft.com/office/drawing/2014/main" val="2689803928"/>
                    </a:ext>
                  </a:extLst>
                </a:gridCol>
                <a:gridCol w="1404884">
                  <a:extLst>
                    <a:ext uri="{9D8B030D-6E8A-4147-A177-3AD203B41FA5}">
                      <a16:colId xmlns:a16="http://schemas.microsoft.com/office/drawing/2014/main" val="2481735381"/>
                    </a:ext>
                  </a:extLst>
                </a:gridCol>
                <a:gridCol w="1522164">
                  <a:extLst>
                    <a:ext uri="{9D8B030D-6E8A-4147-A177-3AD203B41FA5}">
                      <a16:colId xmlns:a16="http://schemas.microsoft.com/office/drawing/2014/main" val="3014722391"/>
                    </a:ext>
                  </a:extLst>
                </a:gridCol>
              </a:tblGrid>
              <a:tr h="8068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Cities / council districts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No. of single family homes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Fraction of homes modified (%)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No. of modified homes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No. of modified homes sampled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No. of other homes sampled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5429200"/>
                  </a:ext>
                </a:extLst>
              </a:tr>
              <a:tr h="317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Los Angeles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</a:rPr>
                        <a:t>346,006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</a:rPr>
                        <a:t>30,756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</a:rPr>
                        <a:t>463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</a:rPr>
                        <a:t>300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927534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 Beach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51,497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5,733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167454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Glendale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18,133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1,101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321188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Pomona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18,307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993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352263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Pasadena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16,923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1,597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843312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Torrance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25,275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2,099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8070005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Monte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7,992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9974431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Inglewood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9,798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809844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Downey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14,134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1,477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5234208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 Covina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14,628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962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9947202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Norwalk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18,694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1,789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538536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Burbank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14,190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1,797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2638033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South Gate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9,631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274524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Compton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14,226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607671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Carson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16,052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1,568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0855438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Monica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6,055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763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0285445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Hawthorne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6,030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435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193250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Alhambra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8,996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84257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Whittier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13,299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1,138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767200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Baldwin Park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9,214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910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3955512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639,080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57,213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4726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4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"/>
            <a:ext cx="9144000" cy="100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Housing Statistics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0513" y="874056"/>
          <a:ext cx="9029700" cy="5768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0553">
                  <a:extLst>
                    <a:ext uri="{9D8B030D-6E8A-4147-A177-3AD203B41FA5}">
                      <a16:colId xmlns:a16="http://schemas.microsoft.com/office/drawing/2014/main" val="1420709781"/>
                    </a:ext>
                  </a:extLst>
                </a:gridCol>
                <a:gridCol w="1391945">
                  <a:extLst>
                    <a:ext uri="{9D8B030D-6E8A-4147-A177-3AD203B41FA5}">
                      <a16:colId xmlns:a16="http://schemas.microsoft.com/office/drawing/2014/main" val="1535860113"/>
                    </a:ext>
                  </a:extLst>
                </a:gridCol>
                <a:gridCol w="1525573">
                  <a:extLst>
                    <a:ext uri="{9D8B030D-6E8A-4147-A177-3AD203B41FA5}">
                      <a16:colId xmlns:a16="http://schemas.microsoft.com/office/drawing/2014/main" val="2313277609"/>
                    </a:ext>
                  </a:extLst>
                </a:gridCol>
                <a:gridCol w="1408028">
                  <a:extLst>
                    <a:ext uri="{9D8B030D-6E8A-4147-A177-3AD203B41FA5}">
                      <a16:colId xmlns:a16="http://schemas.microsoft.com/office/drawing/2014/main" val="2689803928"/>
                    </a:ext>
                  </a:extLst>
                </a:gridCol>
                <a:gridCol w="1408028">
                  <a:extLst>
                    <a:ext uri="{9D8B030D-6E8A-4147-A177-3AD203B41FA5}">
                      <a16:colId xmlns:a16="http://schemas.microsoft.com/office/drawing/2014/main" val="2481735381"/>
                    </a:ext>
                  </a:extLst>
                </a:gridCol>
                <a:gridCol w="1525573">
                  <a:extLst>
                    <a:ext uri="{9D8B030D-6E8A-4147-A177-3AD203B41FA5}">
                      <a16:colId xmlns:a16="http://schemas.microsoft.com/office/drawing/2014/main" val="3014722391"/>
                    </a:ext>
                  </a:extLst>
                </a:gridCol>
              </a:tblGrid>
              <a:tr h="11098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Cities / council districts</a:t>
                      </a:r>
                      <a:endParaRPr lang="en-US" sz="16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No. of single family homes</a:t>
                      </a:r>
                      <a:endParaRPr lang="en-US" sz="16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Fraction of homes modified (%)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No. of modified homes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No. of modified homes sampled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No. of other homes sampled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5429200"/>
                  </a:ext>
                </a:extLst>
              </a:tr>
              <a:tr h="3867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Los Angeles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346,006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9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30,756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463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300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4927534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CD #2</a:t>
                      </a:r>
                      <a:endParaRPr lang="en-US" sz="16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31,354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3,420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34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1674549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#7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22,642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2,205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3211889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#3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32,719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2,737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3522636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#12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31,815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2,369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8433129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#11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33,616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3,911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990000"/>
                          </a:solidFill>
                          <a:effectLst/>
                        </a:rPr>
                        <a:t>39</a:t>
                      </a:r>
                      <a:endParaRPr lang="en-US" sz="1600" dirty="0">
                        <a:solidFill>
                          <a:srgbClr val="99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8070005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#4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17,038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1,289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9974431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#5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25,770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3,033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8098446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#15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26,898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2,103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5234208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#6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23,723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2,493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9947202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#9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13,156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1,003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5385366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#13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9,365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759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2638033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#8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31,083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2,485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1932509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#10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14,936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1,127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842576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#14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23,704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1,432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7672009"/>
                  </a:ext>
                </a:extLst>
              </a:tr>
              <a:tr h="284814">
                <a:tc>
                  <a:txBody>
                    <a:bodyPr/>
                    <a:lstStyle/>
                    <a:p>
                      <a:pPr marL="1828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 #1</a:t>
                      </a:r>
                      <a:endParaRPr lang="en-US" sz="16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8,187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390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395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Method | </a:t>
            </a:r>
            <a:fld id="{8E864922-232D-46FB-8BAB-F5C65CD6BDBA}" type="slidenum">
              <a:rPr lang="en-US" smtClean="0"/>
              <a:pPr algn="r">
                <a:defRPr/>
              </a:pPr>
              <a:t>14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74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Lot, Floor Area Ratio, and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I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ts changes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2771"/>
          <a:stretch/>
        </p:blipFill>
        <p:spPr bwMode="auto">
          <a:xfrm>
            <a:off x="180750" y="673903"/>
            <a:ext cx="8867553" cy="6099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8346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mtClean="0"/>
              <a:t>Results </a:t>
            </a:r>
            <a:r>
              <a:rPr lang="en-US" dirty="0" smtClean="0"/>
              <a:t>| </a:t>
            </a:r>
            <a:fld id="{8E864922-232D-46FB-8BAB-F5C65CD6BDBA}" type="slidenum">
              <a:rPr lang="en-US" smtClean="0"/>
              <a:pPr algn="r">
                <a:defRPr/>
              </a:pPr>
              <a:t>15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Building Added or Not?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9" y="999464"/>
            <a:ext cx="7666075" cy="48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74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Method | </a:t>
            </a:r>
            <a:fld id="{8E864922-232D-46FB-8BAB-F5C65CD6BDBA}" type="slidenum">
              <a:rPr lang="en-US" smtClean="0"/>
              <a:pPr algn="r">
                <a:defRPr/>
              </a:pPr>
              <a:t>16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Permeable vs. Impervious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1602"/>
          <a:stretch/>
        </p:blipFill>
        <p:spPr bwMode="auto">
          <a:xfrm>
            <a:off x="138223" y="956941"/>
            <a:ext cx="8750596" cy="5752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9624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17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Loss of Green Cover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17" y="737741"/>
            <a:ext cx="6400800" cy="50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18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2000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4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2001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44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Introduction | </a:t>
            </a:r>
            <a:fld id="{8E864922-232D-46FB-8BAB-F5C65CD6BDBA}" type="slidenum">
              <a:rPr lang="en-US" smtClean="0"/>
              <a:pPr algn="r">
                <a:defRPr/>
              </a:pPr>
              <a:t>2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81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Inequality of tree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c</a:t>
            </a:r>
            <a:r>
              <a:rPr lang="en-US" sz="3600" dirty="0" smtClean="0">
                <a:latin typeface="+mj-lt"/>
                <a:cs typeface="Arial" panose="020B0604020202020204" pitchFamily="34" charset="0"/>
              </a:rPr>
              <a:t>over distribution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11853"/>
            <a:ext cx="2307515" cy="369332"/>
          </a:xfrm>
          <a:prstGeom prst="rect">
            <a:avLst/>
          </a:prstGeom>
          <a:solidFill>
            <a:srgbClr val="9DDF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024"/>
                </a:solidFill>
                <a:latin typeface="Gill Sans"/>
              </a:rPr>
              <a:t>More tree cover</a:t>
            </a:r>
            <a:endParaRPr lang="en-US" dirty="0">
              <a:solidFill>
                <a:srgbClr val="005024"/>
              </a:solidFill>
              <a:latin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3797" y="2779542"/>
            <a:ext cx="2310204" cy="369332"/>
          </a:xfrm>
          <a:prstGeom prst="rect">
            <a:avLst/>
          </a:prstGeom>
          <a:solidFill>
            <a:srgbClr val="9DDF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024"/>
                </a:solidFill>
                <a:latin typeface="Gill Sans"/>
              </a:rPr>
              <a:t>Less tree cover</a:t>
            </a:r>
            <a:endParaRPr lang="en-US" dirty="0">
              <a:solidFill>
                <a:srgbClr val="005024"/>
              </a:solidFill>
              <a:latin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2" b="21880"/>
          <a:stretch/>
        </p:blipFill>
        <p:spPr>
          <a:xfrm>
            <a:off x="3657600" y="3148874"/>
            <a:ext cx="5486400" cy="3709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4" b="31417"/>
          <a:stretch/>
        </p:blipFill>
        <p:spPr>
          <a:xfrm>
            <a:off x="0" y="810763"/>
            <a:ext cx="5486400" cy="37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33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1"/>
            <a:ext cx="6406624" cy="5029200"/>
          </a:xfrm>
          <a:prstGeom prst="rect">
            <a:avLst/>
          </a:prstGeom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20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2002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4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21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2003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5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22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2004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68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23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2005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20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24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2006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81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25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2007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26</a:t>
            </a:fld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2008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51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Results | </a:t>
            </a:r>
            <a:fld id="{8E864922-232D-46FB-8BAB-F5C65CD6BDBA}" type="slidenum">
              <a:rPr lang="en-US" smtClean="0"/>
              <a:pPr algn="r">
                <a:defRPr/>
              </a:pPr>
              <a:t>27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Green Cover in 2009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88" y="738550"/>
            <a:ext cx="64066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01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Conclusion | </a:t>
            </a:r>
            <a:fld id="{8E864922-232D-46FB-8BAB-F5C65CD6BDBA}" type="slidenum">
              <a:rPr lang="en-US" smtClean="0"/>
              <a:pPr algn="r">
                <a:defRPr/>
              </a:pPr>
              <a:t>28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09693" y="1082842"/>
            <a:ext cx="8686799" cy="4455122"/>
          </a:xfrm>
          <a:prstGeom prst="rect">
            <a:avLst/>
          </a:prstGeom>
          <a:effectLst>
            <a:outerShdw dist="12699" dir="162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Lost 6.9 km</a:t>
            </a:r>
            <a:r>
              <a:rPr lang="en-US" sz="2400" baseline="30000" dirty="0"/>
              <a:t>2</a:t>
            </a:r>
            <a:r>
              <a:rPr lang="en-US" sz="2400" dirty="0"/>
              <a:t> in Trees &amp; 1.6 km</a:t>
            </a:r>
            <a:r>
              <a:rPr lang="en-US" sz="2400" baseline="30000" dirty="0"/>
              <a:t>2 </a:t>
            </a:r>
            <a:r>
              <a:rPr lang="en-US" sz="2400" dirty="0"/>
              <a:t>in Grass on single-family home lots for which additional building footprints were recorded </a:t>
            </a:r>
          </a:p>
          <a:p>
            <a:r>
              <a:rPr lang="en-US" sz="2400" dirty="0"/>
              <a:t>Lost 34.8 km</a:t>
            </a:r>
            <a:r>
              <a:rPr lang="en-US" sz="2400" baseline="30000" dirty="0"/>
              <a:t>2</a:t>
            </a:r>
            <a:r>
              <a:rPr lang="en-US" sz="2400" dirty="0"/>
              <a:t> in Trees &amp; 4.0 km</a:t>
            </a:r>
            <a:r>
              <a:rPr lang="en-US" sz="2400" baseline="30000" dirty="0"/>
              <a:t>2 </a:t>
            </a:r>
            <a:r>
              <a:rPr lang="en-US" sz="2400" dirty="0"/>
              <a:t>in Grass on single-family home lots for which additional building footprints were not recorded</a:t>
            </a:r>
          </a:p>
          <a:p>
            <a:r>
              <a:rPr lang="en-US" sz="2400" dirty="0"/>
              <a:t>Consequently, 1.2% annual decrease rate (Trees) &amp; 0.1% annual decrease rate (Grass) on single family home lots. </a:t>
            </a:r>
          </a:p>
          <a:p>
            <a:r>
              <a:rPr lang="en-US" sz="2400" dirty="0"/>
              <a:t>Decreased area in tree and grass cover from 2000 to 2009 is larger than Baldwin Park (17.5 km</a:t>
            </a:r>
            <a:r>
              <a:rPr lang="en-US" sz="2400" baseline="30000" dirty="0"/>
              <a:t>2</a:t>
            </a:r>
            <a:r>
              <a:rPr lang="en-US" sz="2400" dirty="0"/>
              <a:t>) and Hawthorne (15.6 km</a:t>
            </a:r>
            <a:r>
              <a:rPr lang="en-US" sz="2400" baseline="30000" dirty="0"/>
              <a:t>2</a:t>
            </a:r>
            <a:r>
              <a:rPr lang="en-US" sz="2400" dirty="0"/>
              <a:t>). </a:t>
            </a:r>
          </a:p>
          <a:p>
            <a:r>
              <a:rPr lang="en-US" sz="2400" dirty="0"/>
              <a:t>The results also indicate that approximately 290 km</a:t>
            </a:r>
            <a:r>
              <a:rPr lang="en-US" sz="2400" baseline="30000" dirty="0"/>
              <a:t>2</a:t>
            </a:r>
            <a:r>
              <a:rPr lang="en-US" sz="2400" dirty="0"/>
              <a:t> of green cover will be lost  by 2050.</a:t>
            </a:r>
          </a:p>
          <a:p>
            <a:endParaRPr lang="en-US" sz="2400" dirty="0" smtClean="0"/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Conclusions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81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Conclusion | </a:t>
            </a:r>
            <a:fld id="{8E864922-232D-46FB-8BAB-F5C65CD6BDBA}" type="slidenum">
              <a:rPr lang="en-US" smtClean="0"/>
              <a:pPr algn="r">
                <a:defRPr/>
              </a:pPr>
              <a:t>29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09693" y="1082842"/>
            <a:ext cx="8686799" cy="4455122"/>
          </a:xfrm>
          <a:prstGeom prst="rect">
            <a:avLst/>
          </a:prstGeom>
          <a:effectLst>
            <a:outerShdw dist="12699" dir="162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These results show magnitude of continuous urban development in LA County</a:t>
            </a:r>
          </a:p>
          <a:p>
            <a:r>
              <a:rPr lang="en-US" sz="2400" dirty="0"/>
              <a:t>Decrease of permeable surface occurred on single-family home for which additional building footprints were not recorded as well </a:t>
            </a:r>
          </a:p>
          <a:p>
            <a:r>
              <a:rPr lang="en-US" sz="2400" dirty="0"/>
              <a:t>Loss of substantial green cover everywhere </a:t>
            </a:r>
          </a:p>
          <a:p>
            <a:r>
              <a:rPr lang="en-US" sz="2400" dirty="0"/>
              <a:t>Reductions in environmental benefits</a:t>
            </a:r>
          </a:p>
          <a:p>
            <a:endParaRPr lang="en-US" sz="2400" dirty="0"/>
          </a:p>
          <a:p>
            <a:r>
              <a:rPr lang="en-US" sz="2400" dirty="0"/>
              <a:t>We need to have plans to protect our lives.</a:t>
            </a:r>
          </a:p>
          <a:p>
            <a:endParaRPr lang="en-US" sz="2400" dirty="0" smtClean="0"/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Conclusions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19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Introduction | </a:t>
            </a:r>
            <a:fld id="{8E864922-232D-46FB-8BAB-F5C65CD6BDBA}" type="slidenum">
              <a:rPr lang="en-US" smtClean="0"/>
              <a:pPr algn="r">
                <a:defRPr/>
              </a:pPr>
              <a:t>3</a:t>
            </a:fld>
            <a:endParaRPr 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/>
              <a:t>Square feet of floor area in new single-family houses completed between 1999 - 2014</a:t>
            </a:r>
            <a:endParaRPr lang="en-US" sz="36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279428"/>
              </p:ext>
            </p:extLst>
          </p:nvPr>
        </p:nvGraphicFramePr>
        <p:xfrm>
          <a:off x="947279" y="1322025"/>
          <a:ext cx="7293338" cy="4417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 rot="10800000">
            <a:off x="368179" y="1704857"/>
            <a:ext cx="800219" cy="2573263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en-US" sz="2000" dirty="0" smtClean="0"/>
              <a:t>Percent distribution (%)</a:t>
            </a:r>
          </a:p>
          <a:p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469874" y="5839768"/>
            <a:ext cx="39164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http</a:t>
            </a:r>
            <a:r>
              <a:rPr lang="en-US" sz="1000" dirty="0"/>
              <a:t>://www.census.gov/construction/chars/completed.html</a:t>
            </a:r>
          </a:p>
        </p:txBody>
      </p:sp>
    </p:spTree>
    <p:extLst>
      <p:ext uri="{BB962C8B-B14F-4D97-AF65-F5344CB8AC3E}">
        <p14:creationId xmlns:p14="http://schemas.microsoft.com/office/powerpoint/2010/main" val="1141191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Conclusion | </a:t>
            </a:r>
            <a:fld id="{8E864922-232D-46FB-8BAB-F5C65CD6BDBA}" type="slidenum">
              <a:rPr lang="en-US" smtClean="0"/>
              <a:pPr algn="r">
                <a:defRPr/>
              </a:pPr>
              <a:t>30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57588" y="1051904"/>
            <a:ext cx="4871876" cy="4915948"/>
          </a:xfrm>
          <a:prstGeom prst="rect">
            <a:avLst/>
          </a:prstGeom>
          <a:ln/>
          <a:effectLst>
            <a:outerShdw dist="12699" dir="162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Biodiversity</a:t>
            </a:r>
          </a:p>
          <a:p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Heat island mitigation</a:t>
            </a:r>
          </a:p>
          <a:p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Reduced energy use</a:t>
            </a:r>
          </a:p>
          <a:p>
            <a:r>
              <a:rPr lang="en-US" sz="2400" dirty="0" err="1" smtClean="0">
                <a:solidFill>
                  <a:srgbClr val="990000"/>
                </a:solidFill>
                <a:latin typeface="Gill Sans"/>
              </a:rPr>
              <a:t>Stormwater</a:t>
            </a:r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 infiltration/retention</a:t>
            </a:r>
          </a:p>
          <a:p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Improved air quality</a:t>
            </a:r>
          </a:p>
          <a:p>
            <a:pPr>
              <a:defRPr/>
            </a:pPr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Neighborhood character</a:t>
            </a:r>
          </a:p>
          <a:p>
            <a:pPr>
              <a:defRPr/>
            </a:pPr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Aesthetics</a:t>
            </a:r>
          </a:p>
          <a:p>
            <a:pPr>
              <a:defRPr/>
            </a:pPr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Mental health</a:t>
            </a:r>
          </a:p>
          <a:p>
            <a:pPr>
              <a:defRPr/>
            </a:pPr>
            <a:r>
              <a:rPr lang="en-US" sz="2400" dirty="0" smtClean="0">
                <a:solidFill>
                  <a:srgbClr val="990000"/>
                </a:solidFill>
                <a:latin typeface="Gill Sans"/>
              </a:rPr>
              <a:t>More livable &amp; Healthy cities</a:t>
            </a:r>
          </a:p>
          <a:p>
            <a:endParaRPr lang="en-US" sz="2400" dirty="0">
              <a:solidFill>
                <a:srgbClr val="99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"/>
            <a:ext cx="9144000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Why does it matter?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https://i2.wp.com/natureconservation.in/wp-content/uploads/2016/01/391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00" y="706935"/>
            <a:ext cx="3638550" cy="2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80777" y="2969602"/>
            <a:ext cx="369787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https://i2.wp.com/natureconservation.in/wp-content/uploads/2016/01/391-1.png</a:t>
            </a: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00" y="3298978"/>
            <a:ext cx="3638550" cy="22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40100" y="5586202"/>
            <a:ext cx="325787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https://ak8.picdn.net/shutterstock/videos/30215578/thumb/1.jpg</a:t>
            </a:r>
          </a:p>
        </p:txBody>
      </p:sp>
    </p:spTree>
    <p:extLst>
      <p:ext uri="{BB962C8B-B14F-4D97-AF65-F5344CB8AC3E}">
        <p14:creationId xmlns:p14="http://schemas.microsoft.com/office/powerpoint/2010/main" val="2551659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AG0010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43" y="510399"/>
            <a:ext cx="8310204" cy="482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Thank you | </a:t>
            </a:r>
            <a:fld id="{8E864922-232D-46FB-8BAB-F5C65CD6BDBA}" type="slidenum">
              <a:rPr lang="en-US" smtClean="0"/>
              <a:pPr algn="r">
                <a:defRPr/>
              </a:pPr>
              <a:t>31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912632"/>
            <a:ext cx="9144000" cy="204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>
              <a:lnSpc>
                <a:spcPct val="90000"/>
              </a:lnSpc>
              <a:defRPr/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sujinlee@usc.edu</a:t>
            </a:r>
          </a:p>
          <a:p>
            <a:pPr algn="ctr">
              <a:lnSpc>
                <a:spcPct val="90000"/>
              </a:lnSpc>
              <a:defRPr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86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Introduction | </a:t>
            </a:r>
            <a:fld id="{8E864922-232D-46FB-8BAB-F5C65CD6BDBA}" type="slidenum">
              <a:rPr lang="en-US" smtClean="0"/>
              <a:pPr algn="r">
                <a:defRPr/>
              </a:pPr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368179" y="1704857"/>
            <a:ext cx="800219" cy="2573263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en-US" sz="2000" dirty="0" smtClean="0"/>
              <a:t>Percent distribution (%)</a:t>
            </a:r>
          </a:p>
          <a:p>
            <a:endParaRPr lang="en-US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"/>
            <a:ext cx="9144000" cy="112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/>
              <a:t>Number </a:t>
            </a:r>
            <a:r>
              <a:rPr lang="en-US" sz="3600" dirty="0"/>
              <a:t>of </a:t>
            </a:r>
            <a:r>
              <a:rPr lang="en-US" sz="3600" dirty="0" smtClean="0"/>
              <a:t>bedrooms in new single-family houses completed between 1973 - 2014</a:t>
            </a:r>
            <a:endParaRPr lang="en-US" sz="36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291661"/>
              </p:ext>
            </p:extLst>
          </p:nvPr>
        </p:nvGraphicFramePr>
        <p:xfrm>
          <a:off x="903384" y="1366092"/>
          <a:ext cx="7326216" cy="437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469874" y="5839768"/>
            <a:ext cx="39164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http</a:t>
            </a:r>
            <a:r>
              <a:rPr lang="en-US" sz="1000" dirty="0"/>
              <a:t>://www.census.gov/construction/chars/completed.html</a:t>
            </a:r>
          </a:p>
        </p:txBody>
      </p:sp>
    </p:spTree>
    <p:extLst>
      <p:ext uri="{BB962C8B-B14F-4D97-AF65-F5344CB8AC3E}">
        <p14:creationId xmlns:p14="http://schemas.microsoft.com/office/powerpoint/2010/main" val="2012544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Introduction | </a:t>
            </a:r>
            <a:fld id="{8E864922-232D-46FB-8BAB-F5C65CD6BDBA}" type="slidenum">
              <a:rPr lang="en-US" smtClean="0"/>
              <a:pPr algn="r">
                <a:defRPr/>
              </a:pPr>
              <a:t>5</a:t>
            </a:fld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49166" t="25170" r="833" b="15645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Increasing home sizes limits space for nature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6453187" y="573302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838199" y="3799181"/>
            <a:ext cx="698699" cy="1211429"/>
            <a:chOff x="0" y="0"/>
            <a:chExt cx="864" cy="1152"/>
          </a:xfrm>
        </p:grpSpPr>
        <p:sp>
          <p:nvSpPr>
            <p:cNvPr id="12" name="AutoShape 4"/>
            <p:cNvSpPr>
              <a:spLocks/>
            </p:cNvSpPr>
            <p:nvPr/>
          </p:nvSpPr>
          <p:spPr bwMode="auto">
            <a:xfrm>
              <a:off x="0" y="0"/>
              <a:ext cx="864" cy="432"/>
            </a:xfrm>
            <a:custGeom>
              <a:avLst/>
              <a:gdLst>
                <a:gd name="T0" fmla="*/ 17 w 21600"/>
                <a:gd name="T1" fmla="*/ 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AutoShape 5"/>
            <p:cNvSpPr>
              <a:spLocks/>
            </p:cNvSpPr>
            <p:nvPr/>
          </p:nvSpPr>
          <p:spPr bwMode="auto">
            <a:xfrm>
              <a:off x="0" y="431"/>
              <a:ext cx="864" cy="721"/>
            </a:xfrm>
            <a:custGeom>
              <a:avLst/>
              <a:gdLst>
                <a:gd name="T0" fmla="*/ 17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" name="Rectangle 6"/>
          <p:cNvSpPr>
            <a:spLocks/>
          </p:cNvSpPr>
          <p:nvPr/>
        </p:nvSpPr>
        <p:spPr bwMode="auto">
          <a:xfrm>
            <a:off x="838199" y="5348943"/>
            <a:ext cx="1119189" cy="89510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0" tIns="0" rIns="28573" bIns="0"/>
          <a:lstStyle/>
          <a:p>
            <a:pPr marL="26988">
              <a:spcBef>
                <a:spcPts val="1688"/>
              </a:spcBef>
            </a:pPr>
            <a:r>
              <a:rPr lang="en-US" sz="2400" dirty="0">
                <a:ea typeface="Gill Sans"/>
                <a:cs typeface="Gill Sans"/>
              </a:rPr>
              <a:t>1950</a:t>
            </a:r>
          </a:p>
          <a:p>
            <a:pPr marL="26988">
              <a:spcBef>
                <a:spcPts val="1688"/>
              </a:spcBef>
            </a:pPr>
            <a:r>
              <a:rPr lang="en-US" sz="2400" dirty="0">
                <a:ea typeface="Gill Sans"/>
                <a:cs typeface="Gill Sans"/>
              </a:rPr>
              <a:t>983 ft</a:t>
            </a:r>
            <a:r>
              <a:rPr lang="en-US" sz="2400" baseline="30000" dirty="0">
                <a:ea typeface="Gill Sans"/>
                <a:cs typeface="Gill Sans"/>
              </a:rPr>
              <a:t>2</a:t>
            </a:r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6324600" y="2042108"/>
            <a:ext cx="2481729" cy="2963825"/>
            <a:chOff x="0" y="0"/>
            <a:chExt cx="864" cy="1152"/>
          </a:xfrm>
        </p:grpSpPr>
        <p:sp>
          <p:nvSpPr>
            <p:cNvPr id="19" name="AutoShape 4"/>
            <p:cNvSpPr>
              <a:spLocks/>
            </p:cNvSpPr>
            <p:nvPr/>
          </p:nvSpPr>
          <p:spPr bwMode="auto">
            <a:xfrm>
              <a:off x="0" y="0"/>
              <a:ext cx="864" cy="432"/>
            </a:xfrm>
            <a:custGeom>
              <a:avLst/>
              <a:gdLst>
                <a:gd name="T0" fmla="*/ 17 w 21600"/>
                <a:gd name="T1" fmla="*/ 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10800" y="0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0" name="AutoShape 5"/>
            <p:cNvSpPr>
              <a:spLocks/>
            </p:cNvSpPr>
            <p:nvPr/>
          </p:nvSpPr>
          <p:spPr bwMode="auto">
            <a:xfrm>
              <a:off x="0" y="431"/>
              <a:ext cx="864" cy="721"/>
            </a:xfrm>
            <a:custGeom>
              <a:avLst/>
              <a:gdLst>
                <a:gd name="T0" fmla="*/ 17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</p:grpSp>
      <p:sp>
        <p:nvSpPr>
          <p:cNvPr id="17" name="Rectangle 6"/>
          <p:cNvSpPr>
            <a:spLocks/>
          </p:cNvSpPr>
          <p:nvPr/>
        </p:nvSpPr>
        <p:spPr bwMode="auto">
          <a:xfrm>
            <a:off x="6400801" y="5318708"/>
            <a:ext cx="1201782" cy="92533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0" tIns="0" rIns="28573" bIns="0"/>
          <a:lstStyle/>
          <a:p>
            <a:pPr marL="26988">
              <a:spcBef>
                <a:spcPts val="1688"/>
              </a:spcBef>
            </a:pPr>
            <a:r>
              <a:rPr lang="en-US" sz="2400" dirty="0" smtClean="0">
                <a:ea typeface="Gill Sans"/>
                <a:cs typeface="Gill Sans"/>
              </a:rPr>
              <a:t>2004</a:t>
            </a:r>
            <a:endParaRPr lang="en-US" sz="2400" dirty="0">
              <a:ea typeface="Gill Sans"/>
              <a:cs typeface="Gill Sans"/>
            </a:endParaRPr>
          </a:p>
          <a:p>
            <a:pPr marL="26988">
              <a:spcBef>
                <a:spcPts val="1688"/>
              </a:spcBef>
            </a:pPr>
            <a:r>
              <a:rPr lang="en-US" sz="2400" dirty="0" smtClean="0">
                <a:ea typeface="Gill Sans"/>
                <a:cs typeface="Gill Sans"/>
              </a:rPr>
              <a:t>2,349 </a:t>
            </a:r>
            <a:r>
              <a:rPr lang="en-US" sz="2400" dirty="0">
                <a:ea typeface="Gill Sans"/>
                <a:cs typeface="Gill Sans"/>
              </a:rPr>
              <a:t>ft</a:t>
            </a:r>
            <a:r>
              <a:rPr lang="en-US" sz="2400" baseline="30000" dirty="0">
                <a:ea typeface="Gill Sans"/>
                <a:cs typeface="Gill Sans"/>
              </a:rPr>
              <a:t>2</a:t>
            </a:r>
          </a:p>
        </p:txBody>
      </p:sp>
      <p:pic>
        <p:nvPicPr>
          <p:cNvPr id="18" name="Picture 1" descr="IMAG0010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153542"/>
            <a:ext cx="2481729" cy="185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2514601" y="3325709"/>
            <a:ext cx="1174376" cy="2918338"/>
            <a:chOff x="2514601" y="2590800"/>
            <a:chExt cx="1174376" cy="2918338"/>
          </a:xfrm>
        </p:grpSpPr>
        <p:grpSp>
          <p:nvGrpSpPr>
            <p:cNvPr id="22" name="Group 3"/>
            <p:cNvGrpSpPr>
              <a:grpSpLocks/>
            </p:cNvGrpSpPr>
            <p:nvPr/>
          </p:nvGrpSpPr>
          <p:grpSpPr bwMode="auto">
            <a:xfrm>
              <a:off x="2514601" y="2590800"/>
              <a:ext cx="1174376" cy="1684901"/>
              <a:chOff x="0" y="0"/>
              <a:chExt cx="864" cy="1152"/>
            </a:xfrm>
          </p:grpSpPr>
          <p:sp>
            <p:nvSpPr>
              <p:cNvPr id="25" name="AutoShape 4"/>
              <p:cNvSpPr>
                <a:spLocks/>
              </p:cNvSpPr>
              <p:nvPr/>
            </p:nvSpPr>
            <p:spPr bwMode="auto">
              <a:xfrm>
                <a:off x="0" y="0"/>
                <a:ext cx="864" cy="432"/>
              </a:xfrm>
              <a:custGeom>
                <a:avLst/>
                <a:gdLst>
                  <a:gd name="T0" fmla="*/ 17 w 21600"/>
                  <a:gd name="T1" fmla="*/ 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/>
              </a:p>
            </p:txBody>
          </p:sp>
          <p:sp>
            <p:nvSpPr>
              <p:cNvPr id="26" name="AutoShape 5"/>
              <p:cNvSpPr>
                <a:spLocks/>
              </p:cNvSpPr>
              <p:nvPr/>
            </p:nvSpPr>
            <p:spPr bwMode="auto">
              <a:xfrm>
                <a:off x="0" y="431"/>
                <a:ext cx="864" cy="721"/>
              </a:xfrm>
              <a:custGeom>
                <a:avLst/>
                <a:gdLst>
                  <a:gd name="T0" fmla="*/ 17 w 21600"/>
                  <a:gd name="T1" fmla="*/ 12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/>
              </a:p>
            </p:txBody>
          </p:sp>
        </p:grpSp>
        <p:sp>
          <p:nvSpPr>
            <p:cNvPr id="23" name="Rectangle 6"/>
            <p:cNvSpPr>
              <a:spLocks/>
            </p:cNvSpPr>
            <p:nvPr/>
          </p:nvSpPr>
          <p:spPr bwMode="auto">
            <a:xfrm>
              <a:off x="2514601" y="4614034"/>
              <a:ext cx="1174376" cy="89510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>
                <a:spcBef>
                  <a:spcPts val="1688"/>
                </a:spcBef>
              </a:pPr>
              <a:r>
                <a:rPr lang="en-US" sz="2400" dirty="0" smtClean="0">
                  <a:ea typeface="Gill Sans"/>
                  <a:cs typeface="Gill Sans"/>
                </a:rPr>
                <a:t>1970</a:t>
              </a:r>
              <a:endParaRPr lang="en-US" sz="2400" dirty="0">
                <a:ea typeface="Gill Sans"/>
                <a:cs typeface="Gill Sans"/>
              </a:endParaRPr>
            </a:p>
            <a:p>
              <a:pPr marL="26988">
                <a:spcBef>
                  <a:spcPts val="1688"/>
                </a:spcBef>
              </a:pPr>
              <a:r>
                <a:rPr lang="en-US" sz="2400" dirty="0" smtClean="0">
                  <a:ea typeface="Gill Sans"/>
                  <a:cs typeface="Gill Sans"/>
                </a:rPr>
                <a:t>1,500 </a:t>
              </a:r>
              <a:r>
                <a:rPr lang="en-US" sz="2400" dirty="0">
                  <a:ea typeface="Gill Sans"/>
                  <a:cs typeface="Gill Sans"/>
                </a:rPr>
                <a:t>ft</a:t>
              </a:r>
              <a:r>
                <a:rPr lang="en-US" sz="2400" baseline="30000" dirty="0">
                  <a:ea typeface="Gill Sans"/>
                  <a:cs typeface="Gill Sans"/>
                </a:rPr>
                <a:t>2</a:t>
              </a:r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1" y="3205035"/>
              <a:ext cx="1174376" cy="1070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419600" y="2716109"/>
            <a:ext cx="1600912" cy="3527937"/>
            <a:chOff x="4495799" y="1981200"/>
            <a:chExt cx="1600912" cy="3527937"/>
          </a:xfrm>
        </p:grpSpPr>
        <p:grpSp>
          <p:nvGrpSpPr>
            <p:cNvPr id="28" name="Group 3"/>
            <p:cNvGrpSpPr>
              <a:grpSpLocks/>
            </p:cNvGrpSpPr>
            <p:nvPr/>
          </p:nvGrpSpPr>
          <p:grpSpPr bwMode="auto">
            <a:xfrm>
              <a:off x="4495799" y="1981200"/>
              <a:ext cx="1600912" cy="2278460"/>
              <a:chOff x="0" y="0"/>
              <a:chExt cx="937" cy="1178"/>
            </a:xfrm>
          </p:grpSpPr>
          <p:sp>
            <p:nvSpPr>
              <p:cNvPr id="31" name="AutoShape 4"/>
              <p:cNvSpPr>
                <a:spLocks/>
              </p:cNvSpPr>
              <p:nvPr/>
            </p:nvSpPr>
            <p:spPr bwMode="auto">
              <a:xfrm>
                <a:off x="0" y="0"/>
                <a:ext cx="937" cy="432"/>
              </a:xfrm>
              <a:custGeom>
                <a:avLst/>
                <a:gdLst>
                  <a:gd name="T0" fmla="*/ 17 w 21600"/>
                  <a:gd name="T1" fmla="*/ 4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/>
              </a:p>
            </p:txBody>
          </p:sp>
          <p:sp>
            <p:nvSpPr>
              <p:cNvPr id="32" name="AutoShape 5"/>
              <p:cNvSpPr>
                <a:spLocks/>
              </p:cNvSpPr>
              <p:nvPr/>
            </p:nvSpPr>
            <p:spPr bwMode="auto">
              <a:xfrm>
                <a:off x="0" y="431"/>
                <a:ext cx="937" cy="747"/>
              </a:xfrm>
              <a:custGeom>
                <a:avLst/>
                <a:gdLst>
                  <a:gd name="T0" fmla="*/ 17 w 21600"/>
                  <a:gd name="T1" fmla="*/ 12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/>
              </a:p>
            </p:txBody>
          </p:sp>
        </p:grpSp>
        <p:sp>
          <p:nvSpPr>
            <p:cNvPr id="29" name="Rectangle 6"/>
            <p:cNvSpPr>
              <a:spLocks/>
            </p:cNvSpPr>
            <p:nvPr/>
          </p:nvSpPr>
          <p:spPr bwMode="auto">
            <a:xfrm>
              <a:off x="4495800" y="4606329"/>
              <a:ext cx="1249679" cy="90280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28573" bIns="0"/>
            <a:lstStyle/>
            <a:p>
              <a:pPr marL="26988">
                <a:spcBef>
                  <a:spcPts val="1688"/>
                </a:spcBef>
              </a:pPr>
              <a:r>
                <a:rPr lang="en-US" sz="2400" dirty="0" smtClean="0">
                  <a:ea typeface="Gill Sans"/>
                  <a:cs typeface="Gill Sans"/>
                </a:rPr>
                <a:t>1990</a:t>
              </a:r>
              <a:endParaRPr lang="en-US" sz="2400" dirty="0">
                <a:ea typeface="Gill Sans"/>
                <a:cs typeface="Gill Sans"/>
              </a:endParaRPr>
            </a:p>
            <a:p>
              <a:pPr marL="26988">
                <a:spcBef>
                  <a:spcPts val="1688"/>
                </a:spcBef>
              </a:pPr>
              <a:r>
                <a:rPr lang="en-US" sz="2400" dirty="0" smtClean="0">
                  <a:ea typeface="Gill Sans"/>
                  <a:cs typeface="Gill Sans"/>
                </a:rPr>
                <a:t>2,080 </a:t>
              </a:r>
              <a:r>
                <a:rPr lang="en-US" sz="2400" dirty="0">
                  <a:ea typeface="Gill Sans"/>
                  <a:cs typeface="Gill Sans"/>
                </a:rPr>
                <a:t>ft</a:t>
              </a:r>
              <a:r>
                <a:rPr lang="en-US" sz="2400" baseline="30000" dirty="0">
                  <a:ea typeface="Gill Sans"/>
                  <a:cs typeface="Gill Sans"/>
                </a:rPr>
                <a:t>2</a:t>
              </a:r>
            </a:p>
          </p:txBody>
        </p:sp>
        <p:pic>
          <p:nvPicPr>
            <p:cNvPr id="30" name="Picture 6" descr="http://imgc.classistatic.com/cps/poc/120405/348r1/9809725_27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113" y="2814830"/>
              <a:ext cx="1597598" cy="144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4253466"/>
            <a:ext cx="698699" cy="75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122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Introduction | </a:t>
            </a:r>
            <a:fld id="{8E864922-232D-46FB-8BAB-F5C65CD6BDBA}" type="slidenum">
              <a:rPr lang="en-US" smtClean="0"/>
              <a:pPr algn="r">
                <a:defRPr/>
              </a:pPr>
              <a:t>6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Small home surrounded by green cover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Content Placeholder 11" descr="Map0_1_Imagery_2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731" y="1143001"/>
            <a:ext cx="831272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1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Introduction | </a:t>
            </a:r>
            <a:fld id="{8E864922-232D-46FB-8BAB-F5C65CD6BDBA}" type="slidenum">
              <a:rPr lang="en-US" smtClean="0"/>
              <a:pPr algn="r">
                <a:defRPr/>
              </a:pPr>
              <a:t>7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Increased floor plan means less green cover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Picture 3" descr="Map0_1_Imagery_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737" y="1143001"/>
            <a:ext cx="8312727" cy="4572000"/>
          </a:xfrm>
          <a:prstGeom prst="rect">
            <a:avLst/>
          </a:prstGeom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646813" y="1392865"/>
            <a:ext cx="2840665" cy="48909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>
              <a:spcBef>
                <a:spcPts val="1687"/>
              </a:spcBef>
            </a:pPr>
            <a:r>
              <a:rPr lang="en-US" sz="3200" dirty="0" smtClean="0">
                <a:solidFill>
                  <a:schemeClr val="bg1"/>
                </a:solidFill>
                <a:latin typeface="Gill Sans"/>
                <a:ea typeface="Gill Sans" charset="0"/>
                <a:cs typeface="Gill Sans" charset="0"/>
              </a:rPr>
              <a:t>Mansionization</a:t>
            </a:r>
            <a:endParaRPr lang="en-US" sz="3200" baseline="30000" dirty="0">
              <a:solidFill>
                <a:schemeClr val="bg1"/>
              </a:solidFill>
              <a:latin typeface="Gill Sans"/>
              <a:ea typeface="Gill Sans" charset="0"/>
              <a:cs typeface="Gill Sans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5736266" y="5156791"/>
            <a:ext cx="2939902" cy="4749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>
              <a:spcBef>
                <a:spcPts val="1687"/>
              </a:spcBef>
            </a:pPr>
            <a:r>
              <a:rPr lang="en-US" sz="3200" dirty="0" smtClean="0">
                <a:solidFill>
                  <a:schemeClr val="bg1"/>
                </a:solidFill>
                <a:latin typeface="Gill Sans"/>
                <a:ea typeface="Gill Sans" charset="0"/>
                <a:cs typeface="Gill Sans" charset="0"/>
              </a:rPr>
              <a:t>Monster Homes</a:t>
            </a:r>
            <a:endParaRPr lang="en-US" sz="3200" baseline="30000" dirty="0">
              <a:solidFill>
                <a:schemeClr val="bg1"/>
              </a:solidFill>
              <a:latin typeface="Gill Sans"/>
              <a:ea typeface="Gill Sans" charset="0"/>
              <a:cs typeface="Gill Sans" charset="0"/>
            </a:endParaRP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6205870" y="1382233"/>
            <a:ext cx="2470298" cy="49973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>
              <a:spcBef>
                <a:spcPts val="1687"/>
              </a:spcBef>
            </a:pPr>
            <a:r>
              <a:rPr lang="en-US" sz="3200" dirty="0" smtClean="0">
                <a:solidFill>
                  <a:schemeClr val="bg1"/>
                </a:solidFill>
                <a:latin typeface="Gill Sans"/>
                <a:ea typeface="Gill Sans" charset="0"/>
                <a:cs typeface="Gill Sans" charset="0"/>
              </a:rPr>
              <a:t>Mega Homes</a:t>
            </a:r>
            <a:endParaRPr lang="en-US" sz="3200" baseline="30000" dirty="0">
              <a:solidFill>
                <a:schemeClr val="bg1"/>
              </a:solidFill>
              <a:latin typeface="Gill Sans"/>
              <a:ea typeface="Gill Sans" charset="0"/>
              <a:cs typeface="Gill Sans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646813" y="5156790"/>
            <a:ext cx="2340935" cy="47492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73" bIns="0"/>
          <a:lstStyle/>
          <a:p>
            <a:pPr marL="27905">
              <a:spcBef>
                <a:spcPts val="1687"/>
              </a:spcBef>
            </a:pPr>
            <a:r>
              <a:rPr lang="en-US" sz="3200" dirty="0" err="1" smtClean="0">
                <a:solidFill>
                  <a:schemeClr val="bg1"/>
                </a:solidFill>
                <a:latin typeface="Gill Sans"/>
                <a:ea typeface="Gill Sans" charset="0"/>
                <a:cs typeface="Gill Sans" charset="0"/>
              </a:rPr>
              <a:t>McMansions</a:t>
            </a:r>
            <a:endParaRPr lang="en-US" sz="3200" baseline="30000" dirty="0">
              <a:solidFill>
                <a:schemeClr val="bg1"/>
              </a:solidFill>
              <a:latin typeface="Gill Sans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49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Introduction| </a:t>
            </a:r>
            <a:fld id="{8E864922-232D-46FB-8BAB-F5C65CD6BDBA}" type="slidenum">
              <a:rPr lang="en-US" smtClean="0"/>
              <a:pPr algn="r">
                <a:defRPr/>
              </a:pPr>
              <a:t>8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>
                <a:latin typeface="Gill Sans"/>
              </a:rPr>
              <a:t>Single family neighborhoods are critical to nature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869023"/>
              </p:ext>
            </p:extLst>
          </p:nvPr>
        </p:nvGraphicFramePr>
        <p:xfrm>
          <a:off x="689300" y="1168782"/>
          <a:ext cx="7794682" cy="4494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1418897" y="2753711"/>
            <a:ext cx="6894786" cy="315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439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 txBox="1">
            <a:spLocks/>
          </p:cNvSpPr>
          <p:nvPr/>
        </p:nvSpPr>
        <p:spPr>
          <a:xfrm>
            <a:off x="6400800" y="6049971"/>
            <a:ext cx="2413747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dirty="0" smtClean="0"/>
              <a:t>Research Questions | </a:t>
            </a:r>
            <a:fld id="{8E864922-232D-46FB-8BAB-F5C65CD6BDBA}" type="slidenum">
              <a:rPr lang="en-US" smtClean="0"/>
              <a:pPr algn="r">
                <a:defRPr/>
              </a:pPr>
              <a:t>9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Research Questions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24713" y="990966"/>
            <a:ext cx="8164116" cy="4367843"/>
          </a:xfrm>
          <a:prstGeom prst="rect">
            <a:avLst/>
          </a:prstGeom>
          <a:ln/>
          <a:effectLst>
            <a:outerShdw dist="12699" dir="162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How </a:t>
            </a:r>
            <a:r>
              <a:rPr lang="en-US" sz="2400" dirty="0">
                <a:solidFill>
                  <a:srgbClr val="000000"/>
                </a:solidFill>
              </a:rPr>
              <a:t>has green cover changed on parcels for which the permitted building footprints increased compared with those for which no change was recorded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How </a:t>
            </a:r>
            <a:r>
              <a:rPr lang="en-US" sz="2400" dirty="0">
                <a:solidFill>
                  <a:srgbClr val="000000"/>
                </a:solidFill>
              </a:rPr>
              <a:t>has the rate of building modification and associated changes in green cover varied across the 20 most populous cities in the Los Angeles Basin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How </a:t>
            </a:r>
            <a:r>
              <a:rPr lang="en-US" sz="2400" dirty="0">
                <a:solidFill>
                  <a:srgbClr val="000000"/>
                </a:solidFill>
              </a:rPr>
              <a:t>much has green cover changed across the metropolitan region as a result of these changing building footprints </a:t>
            </a:r>
            <a:r>
              <a:rPr lang="en-US" sz="2400" dirty="0" smtClean="0">
                <a:solidFill>
                  <a:srgbClr val="000000"/>
                </a:solidFill>
              </a:rPr>
              <a:t>in single-family </a:t>
            </a:r>
            <a:r>
              <a:rPr lang="en-US" sz="2400" dirty="0">
                <a:solidFill>
                  <a:srgbClr val="000000"/>
                </a:solidFill>
              </a:rPr>
              <a:t>neighborhoods?</a:t>
            </a:r>
            <a:r>
              <a:rPr lang="en-AU" dirty="0">
                <a:solidFill>
                  <a:srgbClr val="000000"/>
                </a:solidFill>
              </a:rPr>
              <a:t> </a:t>
            </a:r>
            <a:endParaRPr lang="en-US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0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Powerpoint_Dornsife_SSI_Template</Template>
  <TotalTime>29194</TotalTime>
  <Words>1093</Words>
  <Application>Microsoft Office PowerPoint</Application>
  <PresentationFormat>On-screen Show (4:3)</PresentationFormat>
  <Paragraphs>397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Gill Sans</vt:lpstr>
      <vt:lpstr>Arial</vt:lpstr>
      <vt:lpstr>Calibri</vt:lpstr>
      <vt:lpstr>Palatino Linotype</vt:lpstr>
      <vt:lpstr>Times New Roman</vt:lpstr>
      <vt:lpstr>Office Theme</vt:lpstr>
      <vt:lpstr>Effects of increased home size on the green cover in Los Angeles County’s single-family neighborhoods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USC Dornsife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Kamei</dc:creator>
  <cp:lastModifiedBy>Su Jin Lee</cp:lastModifiedBy>
  <cp:revision>612</cp:revision>
  <cp:lastPrinted>2019-01-17T01:27:06Z</cp:lastPrinted>
  <dcterms:created xsi:type="dcterms:W3CDTF">2014-06-03T20:14:39Z</dcterms:created>
  <dcterms:modified xsi:type="dcterms:W3CDTF">2019-01-17T16:37:44Z</dcterms:modified>
</cp:coreProperties>
</file>